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288"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c439a7e1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3c439a7e1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3c439a7e1d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3c439a7e1d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3c439a7e1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3c439a7e1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3c439a7e1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3c439a7e1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3c439a7e1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3c439a7e1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3c439a7e1d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3c439a7e1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3c439a7e1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3c439a7e1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c6f9e470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c6f9e470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200" dirty="0">
                <a:solidFill>
                  <a:srgbClr val="374151"/>
                </a:solidFill>
                <a:highlight>
                  <a:srgbClr val="F7F7F8"/>
                </a:highlight>
                <a:latin typeface="Roboto"/>
                <a:ea typeface="Roboto"/>
                <a:cs typeface="Roboto"/>
                <a:sym typeface="Roboto"/>
              </a:rPr>
              <a:t>The problem statement for this project is to evaluate and compare the effectiveness of various neural network models in predicting the presence of brain tumors using MRI images. The primary goal of this project is to explore the potential of deep learning techniques in improving the accuracy of brain tumor diagnosis and to identify the most efficient neural network model for this purpose. The project aims to address the limitations of traditional diagnostic methods and offer a more efficient and accurate alternative for healthcare professionals.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3c439a7e1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3c439a7e1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c6f9e470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3c439a7e1d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3c439a7e1d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c6f9e470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3c439a7e1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3c439a7e1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3c439a7e1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3c439a7e1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3c439a7e1d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3c439a7e1d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xml"/><Relationship Id="rId7" Type="http://schemas.openxmlformats.org/officeDocument/2006/relationships/image" Target="../media/image3.jp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jpg"/><Relationship Id="rId5" Type="http://schemas.openxmlformats.org/officeDocument/2006/relationships/hyperlink" Target="https://www.kaggle.com/navoneel/brain-mri-images-for-brain-tumor-detection" TargetMode="Externa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5.xml"/><Relationship Id="rId7" Type="http://schemas.openxmlformats.org/officeDocument/2006/relationships/image" Target="../media/image6.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Brain Tumor Detection Using Deep Learning</a:t>
            </a:r>
            <a:endParaRPr/>
          </a:p>
        </p:txBody>
      </p:sp>
      <p:sp>
        <p:nvSpPr>
          <p:cNvPr id="86" name="Google Shape;86;p13"/>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Krishitha Akula</a:t>
            </a:r>
            <a:endParaRPr/>
          </a:p>
          <a:p>
            <a:pPr marL="0" lvl="0" indent="0" algn="l" rtl="0">
              <a:spcBef>
                <a:spcPts val="0"/>
              </a:spcBef>
              <a:spcAft>
                <a:spcPts val="0"/>
              </a:spcAft>
              <a:buNone/>
            </a:pPr>
            <a:r>
              <a:rPr lang="en"/>
              <a:t>vp50694@umbc.edu</a:t>
            </a:r>
            <a:endParaRPr/>
          </a:p>
        </p:txBody>
      </p:sp>
      <p:pic>
        <p:nvPicPr>
          <p:cNvPr id="4" name="Audio 3">
            <a:hlinkClick r:id="" action="ppaction://media"/>
            <a:extLst>
              <a:ext uri="{FF2B5EF4-FFF2-40B4-BE49-F238E27FC236}">
                <a16:creationId xmlns:a16="http://schemas.microsoft.com/office/drawing/2014/main" id="{733E0935-CA39-53C7-A03B-D93BE115B17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115"/>
    </mc:Choice>
    <mc:Fallback>
      <p:transition spd="slow" advTm="8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Basic CNN</a:t>
            </a:r>
            <a:endParaRPr/>
          </a:p>
        </p:txBody>
      </p:sp>
      <p:pic>
        <p:nvPicPr>
          <p:cNvPr id="163" name="Google Shape;163;p22"/>
          <p:cNvPicPr preferRelativeResize="0"/>
          <p:nvPr/>
        </p:nvPicPr>
        <p:blipFill>
          <a:blip r:embed="rId5">
            <a:alphaModFix/>
          </a:blip>
          <a:stretch>
            <a:fillRect/>
          </a:stretch>
        </p:blipFill>
        <p:spPr>
          <a:xfrm>
            <a:off x="152400" y="1170200"/>
            <a:ext cx="4482150" cy="2995725"/>
          </a:xfrm>
          <a:prstGeom prst="rect">
            <a:avLst/>
          </a:prstGeom>
          <a:noFill/>
          <a:ln>
            <a:noFill/>
          </a:ln>
        </p:spPr>
      </p:pic>
      <p:pic>
        <p:nvPicPr>
          <p:cNvPr id="164" name="Google Shape;164;p22"/>
          <p:cNvPicPr preferRelativeResize="0"/>
          <p:nvPr/>
        </p:nvPicPr>
        <p:blipFill>
          <a:blip r:embed="rId6">
            <a:alphaModFix/>
          </a:blip>
          <a:stretch>
            <a:fillRect/>
          </a:stretch>
        </p:blipFill>
        <p:spPr>
          <a:xfrm>
            <a:off x="4786950" y="1170200"/>
            <a:ext cx="3705225" cy="2514600"/>
          </a:xfrm>
          <a:prstGeom prst="rect">
            <a:avLst/>
          </a:prstGeom>
          <a:noFill/>
          <a:ln>
            <a:noFill/>
          </a:ln>
        </p:spPr>
      </p:pic>
      <p:pic>
        <p:nvPicPr>
          <p:cNvPr id="3" name="Audio 2">
            <a:hlinkClick r:id="" action="ppaction://media"/>
            <a:extLst>
              <a:ext uri="{FF2B5EF4-FFF2-40B4-BE49-F238E27FC236}">
                <a16:creationId xmlns:a16="http://schemas.microsoft.com/office/drawing/2014/main" id="{D52850ED-3EE1-AEB2-E075-5DC26F7DF4D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641"/>
    </mc:Choice>
    <mc:Fallback>
      <p:transition spd="slow" advTm="4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CNN with Batch Normalization</a:t>
            </a:r>
            <a:endParaRPr/>
          </a:p>
        </p:txBody>
      </p:sp>
      <p:sp>
        <p:nvSpPr>
          <p:cNvPr id="170" name="Google Shape;170;p23"/>
          <p:cNvSpPr txBox="1"/>
          <p:nvPr/>
        </p:nvSpPr>
        <p:spPr>
          <a:xfrm>
            <a:off x="443000" y="1127375"/>
            <a:ext cx="5111700" cy="4243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second_cnn= nn.Sequential(</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,D,</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nn.BatchNorm2d(D),</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nn.BatchNorm2d(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nn.BatchNorm2d(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nn.BatchNorm2d(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Flatten(),</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nn.Linear(</a:t>
            </a:r>
            <a:r>
              <a:rPr lang="en" sz="1150">
                <a:solidFill>
                  <a:srgbClr val="098156"/>
                </a:solidFill>
                <a:highlight>
                  <a:srgbClr val="FFFFFE"/>
                </a:highlight>
                <a:latin typeface="Courier New"/>
                <a:ea typeface="Courier New"/>
                <a:cs typeface="Courier New"/>
                <a:sym typeface="Courier New"/>
              </a:rPr>
              <a:t>1605632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2</a:t>
            </a:r>
            <a:r>
              <a:rPr lang="en" sz="1150">
                <a:highlight>
                  <a:srgbClr val="FFFFFE"/>
                </a:highlight>
                <a:latin typeface="Courier New"/>
                <a:ea typeface="Courier New"/>
                <a:cs typeface="Courier New"/>
                <a:sym typeface="Courier New"/>
              </a:rPr>
              <a:t>),    </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spcBef>
                <a:spcPts val="0"/>
              </a:spcBef>
              <a:spcAft>
                <a:spcPts val="0"/>
              </a:spcAft>
              <a:buNone/>
            </a:pPr>
            <a:endParaRPr>
              <a:latin typeface="Roboto"/>
              <a:ea typeface="Roboto"/>
              <a:cs typeface="Roboto"/>
              <a:sym typeface="Roboto"/>
            </a:endParaRPr>
          </a:p>
        </p:txBody>
      </p:sp>
      <p:pic>
        <p:nvPicPr>
          <p:cNvPr id="3" name="Audio 2">
            <a:hlinkClick r:id="" action="ppaction://media"/>
            <a:extLst>
              <a:ext uri="{FF2B5EF4-FFF2-40B4-BE49-F238E27FC236}">
                <a16:creationId xmlns:a16="http://schemas.microsoft.com/office/drawing/2014/main" id="{DB04E09F-D728-CB4A-9089-FAB25B96F37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9641"/>
    </mc:Choice>
    <mc:Fallback>
      <p:transition spd="slow" advTm="29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CNN with Batch Normalization</a:t>
            </a:r>
            <a:endParaRPr/>
          </a:p>
        </p:txBody>
      </p:sp>
      <p:pic>
        <p:nvPicPr>
          <p:cNvPr id="176" name="Google Shape;176;p24"/>
          <p:cNvPicPr preferRelativeResize="0"/>
          <p:nvPr/>
        </p:nvPicPr>
        <p:blipFill>
          <a:blip r:embed="rId5">
            <a:alphaModFix/>
          </a:blip>
          <a:stretch>
            <a:fillRect/>
          </a:stretch>
        </p:blipFill>
        <p:spPr>
          <a:xfrm>
            <a:off x="152400" y="1170200"/>
            <a:ext cx="4419600" cy="2953916"/>
          </a:xfrm>
          <a:prstGeom prst="rect">
            <a:avLst/>
          </a:prstGeom>
          <a:noFill/>
          <a:ln>
            <a:noFill/>
          </a:ln>
        </p:spPr>
      </p:pic>
      <p:pic>
        <p:nvPicPr>
          <p:cNvPr id="177" name="Google Shape;177;p24"/>
          <p:cNvPicPr preferRelativeResize="0"/>
          <p:nvPr/>
        </p:nvPicPr>
        <p:blipFill>
          <a:blip r:embed="rId6">
            <a:alphaModFix/>
          </a:blip>
          <a:stretch>
            <a:fillRect/>
          </a:stretch>
        </p:blipFill>
        <p:spPr>
          <a:xfrm>
            <a:off x="4724400" y="1170200"/>
            <a:ext cx="3762375" cy="2495550"/>
          </a:xfrm>
          <a:prstGeom prst="rect">
            <a:avLst/>
          </a:prstGeom>
          <a:noFill/>
          <a:ln>
            <a:noFill/>
          </a:ln>
        </p:spPr>
      </p:pic>
      <p:pic>
        <p:nvPicPr>
          <p:cNvPr id="3" name="Audio 2">
            <a:hlinkClick r:id="" action="ppaction://media"/>
            <a:extLst>
              <a:ext uri="{FF2B5EF4-FFF2-40B4-BE49-F238E27FC236}">
                <a16:creationId xmlns:a16="http://schemas.microsoft.com/office/drawing/2014/main" id="{158D929C-4D6A-337E-D4C2-61BA154FAE9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9518"/>
    </mc:Choice>
    <mc:Fallback>
      <p:transition spd="slow" advTm="9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CNN with Layer Norm</a:t>
            </a:r>
            <a:endParaRPr/>
          </a:p>
        </p:txBody>
      </p:sp>
      <p:sp>
        <p:nvSpPr>
          <p:cNvPr id="183" name="Google Shape;183;p25"/>
          <p:cNvSpPr txBox="1"/>
          <p:nvPr/>
        </p:nvSpPr>
        <p:spPr>
          <a:xfrm>
            <a:off x="457200" y="1127375"/>
            <a:ext cx="4114800" cy="4243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third_cnn= nn.Sequential(</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,D,</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nn.LayerNorm(width_height),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nn.LayerNorm(width_height),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nn.LayerNorm(width_height),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nn.Conv2d(</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3</a:t>
            </a:r>
            <a:r>
              <a:rPr lang="en" sz="1150">
                <a:highlight>
                  <a:srgbClr val="FFFFFE"/>
                </a:highlight>
                <a:latin typeface="Courier New"/>
                <a:ea typeface="Courier New"/>
                <a:cs typeface="Courier New"/>
                <a:sym typeface="Courier New"/>
              </a:rPr>
              <a:t>),padding=</a:t>
            </a:r>
            <a:r>
              <a:rPr lang="en" sz="1150">
                <a:solidFill>
                  <a:srgbClr val="098156"/>
                </a:solidFill>
                <a:highlight>
                  <a:srgbClr val="FFFFFE"/>
                </a:highlight>
                <a:latin typeface="Courier New"/>
                <a:ea typeface="Courier New"/>
                <a:cs typeface="Courier New"/>
                <a:sym typeface="Courier New"/>
              </a:rPr>
              <a:t>1</a:t>
            </a:r>
            <a:r>
              <a:rPr lang="en" sz="1150">
                <a:highlight>
                  <a:srgbClr val="FFFFFE"/>
                </a:highlight>
                <a:latin typeface="Courier New"/>
                <a:ea typeface="Courier New"/>
                <a:cs typeface="Courier New"/>
                <a:sym typeface="Courier New"/>
              </a:rPr>
              <a: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nn.ReLU(),</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nn.LayerNorm(width_height),</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nn.Flatten(),</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nn.Linear(</a:t>
            </a:r>
            <a:r>
              <a:rPr lang="en" sz="1150">
                <a:solidFill>
                  <a:srgbClr val="098156"/>
                </a:solidFill>
                <a:highlight>
                  <a:srgbClr val="FFFFFE"/>
                </a:highlight>
                <a:latin typeface="Courier New"/>
                <a:ea typeface="Courier New"/>
                <a:cs typeface="Courier New"/>
                <a:sym typeface="Courier New"/>
              </a:rPr>
              <a:t>1605632</a:t>
            </a:r>
            <a:r>
              <a:rPr lang="en" sz="1150">
                <a:highlight>
                  <a:srgbClr val="FFFFFE"/>
                </a:highlight>
                <a:latin typeface="Courier New"/>
                <a:ea typeface="Courier New"/>
                <a:cs typeface="Courier New"/>
                <a:sym typeface="Courier New"/>
              </a:rPr>
              <a:t>,</a:t>
            </a:r>
            <a:r>
              <a:rPr lang="en" sz="1150">
                <a:solidFill>
                  <a:srgbClr val="098156"/>
                </a:solidFill>
                <a:highlight>
                  <a:srgbClr val="FFFFFE"/>
                </a:highlight>
                <a:latin typeface="Courier New"/>
                <a:ea typeface="Courier New"/>
                <a:cs typeface="Courier New"/>
                <a:sym typeface="Courier New"/>
              </a:rPr>
              <a:t>2</a:t>
            </a:r>
            <a:r>
              <a:rPr lang="en" sz="1150">
                <a:highlight>
                  <a:srgbClr val="FFFFFE"/>
                </a:highlight>
                <a:latin typeface="Courier New"/>
                <a:ea typeface="Courier New"/>
                <a:cs typeface="Courier New"/>
                <a:sym typeface="Courier New"/>
              </a:rPr>
              <a:t>), </a:t>
            </a:r>
            <a:endParaRPr sz="1150">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sz="1150">
                <a:highlight>
                  <a:srgbClr val="FFFFFE"/>
                </a:highlight>
                <a:latin typeface="Courier New"/>
                <a:ea typeface="Courier New"/>
                <a:cs typeface="Courier New"/>
                <a:sym typeface="Courier New"/>
              </a:rPr>
              <a:t>    )</a:t>
            </a:r>
            <a:endParaRPr sz="1150">
              <a:highlight>
                <a:srgbClr val="FFFFFE"/>
              </a:highlight>
              <a:latin typeface="Courier New"/>
              <a:ea typeface="Courier New"/>
              <a:cs typeface="Courier New"/>
              <a:sym typeface="Courier New"/>
            </a:endParaRPr>
          </a:p>
          <a:p>
            <a:pPr marL="0" lvl="0" indent="0" algn="l" rtl="0">
              <a:spcBef>
                <a:spcPts val="0"/>
              </a:spcBef>
              <a:spcAft>
                <a:spcPts val="0"/>
              </a:spcAft>
              <a:buNone/>
            </a:pPr>
            <a:endParaRPr>
              <a:latin typeface="Roboto"/>
              <a:ea typeface="Roboto"/>
              <a:cs typeface="Roboto"/>
              <a:sym typeface="Roboto"/>
            </a:endParaRPr>
          </a:p>
        </p:txBody>
      </p:sp>
      <p:pic>
        <p:nvPicPr>
          <p:cNvPr id="11" name="Audio 10">
            <a:hlinkClick r:id="" action="ppaction://media"/>
            <a:extLst>
              <a:ext uri="{FF2B5EF4-FFF2-40B4-BE49-F238E27FC236}">
                <a16:creationId xmlns:a16="http://schemas.microsoft.com/office/drawing/2014/main" id="{51CD8096-9870-DE62-471F-616F33FB7DB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8157"/>
    </mc:Choice>
    <mc:Fallback>
      <p:transition spd="slow" advTm="38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CNN with Layer Norm</a:t>
            </a:r>
            <a:endParaRPr/>
          </a:p>
        </p:txBody>
      </p:sp>
      <p:pic>
        <p:nvPicPr>
          <p:cNvPr id="189" name="Google Shape;189;p26"/>
          <p:cNvPicPr preferRelativeResize="0"/>
          <p:nvPr/>
        </p:nvPicPr>
        <p:blipFill>
          <a:blip r:embed="rId5">
            <a:alphaModFix/>
          </a:blip>
          <a:stretch>
            <a:fillRect/>
          </a:stretch>
        </p:blipFill>
        <p:spPr>
          <a:xfrm>
            <a:off x="152400" y="1170200"/>
            <a:ext cx="4419600" cy="2953916"/>
          </a:xfrm>
          <a:prstGeom prst="rect">
            <a:avLst/>
          </a:prstGeom>
          <a:noFill/>
          <a:ln>
            <a:noFill/>
          </a:ln>
        </p:spPr>
      </p:pic>
      <p:pic>
        <p:nvPicPr>
          <p:cNvPr id="190" name="Google Shape;190;p26"/>
          <p:cNvPicPr preferRelativeResize="0"/>
          <p:nvPr/>
        </p:nvPicPr>
        <p:blipFill>
          <a:blip r:embed="rId6">
            <a:alphaModFix/>
          </a:blip>
          <a:stretch>
            <a:fillRect/>
          </a:stretch>
        </p:blipFill>
        <p:spPr>
          <a:xfrm>
            <a:off x="4724400" y="1170200"/>
            <a:ext cx="3876675" cy="2495550"/>
          </a:xfrm>
          <a:prstGeom prst="rect">
            <a:avLst/>
          </a:prstGeom>
          <a:noFill/>
          <a:ln>
            <a:noFill/>
          </a:ln>
        </p:spPr>
      </p:pic>
      <p:pic>
        <p:nvPicPr>
          <p:cNvPr id="15" name="Audio 14">
            <a:hlinkClick r:id="" action="ppaction://media"/>
            <a:extLst>
              <a:ext uri="{FF2B5EF4-FFF2-40B4-BE49-F238E27FC236}">
                <a16:creationId xmlns:a16="http://schemas.microsoft.com/office/drawing/2014/main" id="{CC74C9E8-8A59-BAAB-5BEF-99938A38DF8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4566"/>
    </mc:Choice>
    <mc:Fallback>
      <p:transition spd="slow" advTm="14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Vgg 16</a:t>
            </a:r>
            <a:endParaRPr/>
          </a:p>
        </p:txBody>
      </p:sp>
      <p:pic>
        <p:nvPicPr>
          <p:cNvPr id="196" name="Google Shape;196;p27"/>
          <p:cNvPicPr preferRelativeResize="0"/>
          <p:nvPr/>
        </p:nvPicPr>
        <p:blipFill>
          <a:blip r:embed="rId5">
            <a:alphaModFix/>
          </a:blip>
          <a:stretch>
            <a:fillRect/>
          </a:stretch>
        </p:blipFill>
        <p:spPr>
          <a:xfrm>
            <a:off x="152400" y="1170200"/>
            <a:ext cx="4419600" cy="2953916"/>
          </a:xfrm>
          <a:prstGeom prst="rect">
            <a:avLst/>
          </a:prstGeom>
          <a:noFill/>
          <a:ln>
            <a:noFill/>
          </a:ln>
        </p:spPr>
      </p:pic>
      <p:pic>
        <p:nvPicPr>
          <p:cNvPr id="197" name="Google Shape;197;p27"/>
          <p:cNvPicPr preferRelativeResize="0"/>
          <p:nvPr/>
        </p:nvPicPr>
        <p:blipFill>
          <a:blip r:embed="rId6">
            <a:alphaModFix/>
          </a:blip>
          <a:stretch>
            <a:fillRect/>
          </a:stretch>
        </p:blipFill>
        <p:spPr>
          <a:xfrm>
            <a:off x="4724400" y="1170200"/>
            <a:ext cx="3581400" cy="2495550"/>
          </a:xfrm>
          <a:prstGeom prst="rect">
            <a:avLst/>
          </a:prstGeom>
          <a:noFill/>
          <a:ln>
            <a:noFill/>
          </a:ln>
        </p:spPr>
      </p:pic>
      <p:pic>
        <p:nvPicPr>
          <p:cNvPr id="5" name="Audio 4">
            <a:hlinkClick r:id="" action="ppaction://media"/>
            <a:extLst>
              <a:ext uri="{FF2B5EF4-FFF2-40B4-BE49-F238E27FC236}">
                <a16:creationId xmlns:a16="http://schemas.microsoft.com/office/drawing/2014/main" id="{A8F14779-49E7-3B40-E2A2-53CADCB07BC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6219"/>
    </mc:Choice>
    <mc:Fallback>
      <p:transition spd="slow" advTm="26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203" name="Google Shape;203;p28"/>
          <p:cNvSpPr txBox="1"/>
          <p:nvPr/>
        </p:nvSpPr>
        <p:spPr>
          <a:xfrm>
            <a:off x="528200" y="1311975"/>
            <a:ext cx="79512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212121"/>
                </a:solidFill>
                <a:latin typeface="Roboto"/>
                <a:ea typeface="Roboto"/>
                <a:cs typeface="Roboto"/>
                <a:sym typeface="Roboto"/>
              </a:rPr>
              <a:t>Although the models we designed performed well, the pre-trained model out-performed them. The constant and surging accuracy can possibly be attributed to the size of our dataset. This was a good learning experience that enlightened us to newer and efficient techniques. An extension of this project could be using unlabeled data and trying to learn features to detect tumor.</a:t>
            </a:r>
            <a:endParaRPr sz="1800">
              <a:latin typeface="Roboto"/>
              <a:ea typeface="Roboto"/>
              <a:cs typeface="Roboto"/>
              <a:sym typeface="Roboto"/>
            </a:endParaRPr>
          </a:p>
        </p:txBody>
      </p:sp>
      <p:pic>
        <p:nvPicPr>
          <p:cNvPr id="19" name="Audio 18">
            <a:hlinkClick r:id="" action="ppaction://media"/>
            <a:extLst>
              <a:ext uri="{FF2B5EF4-FFF2-40B4-BE49-F238E27FC236}">
                <a16:creationId xmlns:a16="http://schemas.microsoft.com/office/drawing/2014/main" id="{D8B52F26-68C7-3879-DFB8-2A8C8E82D1A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100"/>
    </mc:Choice>
    <mc:Fallback>
      <p:transition spd="slow" advTm="341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grpSp>
        <p:nvGrpSpPr>
          <p:cNvPr id="208" name="Google Shape;208;p29"/>
          <p:cNvGrpSpPr/>
          <p:nvPr/>
        </p:nvGrpSpPr>
        <p:grpSpPr>
          <a:xfrm>
            <a:off x="4939500" y="1219611"/>
            <a:ext cx="3837000" cy="2704200"/>
            <a:chOff x="4939500" y="1219611"/>
            <a:chExt cx="3837000" cy="2704200"/>
          </a:xfrm>
        </p:grpSpPr>
        <p:cxnSp>
          <p:nvCxnSpPr>
            <p:cNvPr id="209" name="Google Shape;209;p29"/>
            <p:cNvCxnSpPr/>
            <p:nvPr/>
          </p:nvCxnSpPr>
          <p:spPr>
            <a:xfrm>
              <a:off x="4939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0" name="Google Shape;210;p29"/>
            <p:cNvCxnSpPr/>
            <p:nvPr/>
          </p:nvCxnSpPr>
          <p:spPr>
            <a:xfrm>
              <a:off x="5365833"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1" name="Google Shape;211;p29"/>
            <p:cNvCxnSpPr/>
            <p:nvPr/>
          </p:nvCxnSpPr>
          <p:spPr>
            <a:xfrm>
              <a:off x="5792167"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2" name="Google Shape;212;p29"/>
            <p:cNvCxnSpPr/>
            <p:nvPr/>
          </p:nvCxnSpPr>
          <p:spPr>
            <a:xfrm>
              <a:off x="6218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3" name="Google Shape;213;p29"/>
            <p:cNvCxnSpPr/>
            <p:nvPr/>
          </p:nvCxnSpPr>
          <p:spPr>
            <a:xfrm>
              <a:off x="6644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4" name="Google Shape;214;p29"/>
            <p:cNvCxnSpPr/>
            <p:nvPr/>
          </p:nvCxnSpPr>
          <p:spPr>
            <a:xfrm>
              <a:off x="7071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5" name="Google Shape;215;p29"/>
            <p:cNvCxnSpPr/>
            <p:nvPr/>
          </p:nvCxnSpPr>
          <p:spPr>
            <a:xfrm>
              <a:off x="7497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6" name="Google Shape;216;p29"/>
            <p:cNvCxnSpPr/>
            <p:nvPr/>
          </p:nvCxnSpPr>
          <p:spPr>
            <a:xfrm>
              <a:off x="7923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7" name="Google Shape;217;p29"/>
            <p:cNvCxnSpPr/>
            <p:nvPr/>
          </p:nvCxnSpPr>
          <p:spPr>
            <a:xfrm>
              <a:off x="8350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18" name="Google Shape;218;p29"/>
            <p:cNvCxnSpPr/>
            <p:nvPr/>
          </p:nvCxnSpPr>
          <p:spPr>
            <a:xfrm>
              <a:off x="8776500" y="1219611"/>
              <a:ext cx="0" cy="2704200"/>
            </a:xfrm>
            <a:prstGeom prst="straightConnector1">
              <a:avLst/>
            </a:prstGeom>
            <a:noFill/>
            <a:ln w="9525" cap="flat" cmpd="sng">
              <a:solidFill>
                <a:schemeClr val="lt1"/>
              </a:solidFill>
              <a:prstDash val="dash"/>
              <a:round/>
              <a:headEnd type="none" w="sm" len="sm"/>
              <a:tailEnd type="none" w="sm" len="sm"/>
            </a:ln>
          </p:spPr>
        </p:cxnSp>
      </p:grpSp>
      <p:sp>
        <p:nvSpPr>
          <p:cNvPr id="219" name="Google Shape;219;p29"/>
          <p:cNvSpPr/>
          <p:nvPr/>
        </p:nvSpPr>
        <p:spPr>
          <a:xfrm>
            <a:off x="7014920" y="2133119"/>
            <a:ext cx="286500" cy="2865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 You!</a:t>
            </a:r>
            <a:endParaRPr/>
          </a:p>
        </p:txBody>
      </p:sp>
      <p:sp>
        <p:nvSpPr>
          <p:cNvPr id="221" name="Google Shape;221;p2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Questions???</a:t>
            </a:r>
            <a:endParaRPr/>
          </a:p>
        </p:txBody>
      </p:sp>
      <p:grpSp>
        <p:nvGrpSpPr>
          <p:cNvPr id="222" name="Google Shape;222;p29"/>
          <p:cNvGrpSpPr/>
          <p:nvPr/>
        </p:nvGrpSpPr>
        <p:grpSpPr>
          <a:xfrm>
            <a:off x="4939534" y="2017046"/>
            <a:ext cx="3825543" cy="1573620"/>
            <a:chOff x="1000000" y="2393988"/>
            <a:chExt cx="4144235" cy="1704713"/>
          </a:xfrm>
        </p:grpSpPr>
        <p:sp>
          <p:nvSpPr>
            <p:cNvPr id="223" name="Google Shape;223;p29"/>
            <p:cNvSpPr/>
            <p:nvPr/>
          </p:nvSpPr>
          <p:spPr>
            <a:xfrm>
              <a:off x="1000000" y="2440003"/>
              <a:ext cx="4144235" cy="1631269"/>
            </a:xfrm>
            <a:custGeom>
              <a:avLst/>
              <a:gdLst/>
              <a:ahLst/>
              <a:cxnLst/>
              <a:rect l="l" t="t" r="r" b="b"/>
              <a:pathLst>
                <a:path w="165422" h="90088" extrusionOk="0">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w="19050" cap="flat" cmpd="sng">
              <a:solidFill>
                <a:schemeClr val="lt1"/>
              </a:solidFill>
              <a:prstDash val="solid"/>
              <a:round/>
              <a:headEnd type="oval" w="med" len="med"/>
              <a:tailEnd type="oval" w="med" len="med"/>
            </a:ln>
          </p:spPr>
        </p:sp>
        <p:sp>
          <p:nvSpPr>
            <p:cNvPr id="224" name="Google Shape;224;p29"/>
            <p:cNvSpPr/>
            <p:nvPr/>
          </p:nvSpPr>
          <p:spPr>
            <a:xfrm>
              <a:off x="4658400" y="40141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4195525" y="314735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3800700" y="38689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3358650" y="26378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2909400" y="29930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2437450" y="2393988"/>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1974575" y="32133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1500000" y="25532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29"/>
          <p:cNvGrpSpPr/>
          <p:nvPr/>
        </p:nvGrpSpPr>
        <p:grpSpPr>
          <a:xfrm>
            <a:off x="4939557" y="1778136"/>
            <a:ext cx="3836911" cy="1503799"/>
            <a:chOff x="1000025" y="2059300"/>
            <a:chExt cx="4156550" cy="1629075"/>
          </a:xfrm>
        </p:grpSpPr>
        <p:sp>
          <p:nvSpPr>
            <p:cNvPr id="233" name="Google Shape;233;p29"/>
            <p:cNvSpPr/>
            <p:nvPr/>
          </p:nvSpPr>
          <p:spPr>
            <a:xfrm>
              <a:off x="1000025" y="2083952"/>
              <a:ext cx="4156550" cy="1576975"/>
            </a:xfrm>
            <a:custGeom>
              <a:avLst/>
              <a:gdLst/>
              <a:ahLst/>
              <a:cxnLst/>
              <a:rect l="l" t="t" r="r" b="b"/>
              <a:pathLst>
                <a:path w="166262" h="63079" extrusionOk="0">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w="19050" cap="flat" cmpd="sng">
              <a:solidFill>
                <a:schemeClr val="accent4"/>
              </a:solidFill>
              <a:prstDash val="solid"/>
              <a:round/>
              <a:headEnd type="oval" w="med" len="med"/>
              <a:tailEnd type="oval" w="med" len="med"/>
            </a:ln>
          </p:spPr>
        </p:sp>
        <p:sp>
          <p:nvSpPr>
            <p:cNvPr id="234" name="Google Shape;234;p29"/>
            <p:cNvSpPr/>
            <p:nvPr/>
          </p:nvSpPr>
          <p:spPr>
            <a:xfrm>
              <a:off x="1500000" y="205930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1974575" y="27372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2437450" y="26526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2909400" y="36037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3358650" y="29930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3780700" y="33152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4216350" y="24121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4658400" y="280245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Audio 3">
            <a:hlinkClick r:id="" action="ppaction://media"/>
            <a:extLst>
              <a:ext uri="{FF2B5EF4-FFF2-40B4-BE49-F238E27FC236}">
                <a16:creationId xmlns:a16="http://schemas.microsoft.com/office/drawing/2014/main" id="{A1F2BA28-1FF2-8BE1-79D6-FEBCA3D2E77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876"/>
    </mc:Choice>
    <mc:Fallback>
      <p:transition spd="slow" advTm="8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grpSp>
        <p:nvGrpSpPr>
          <p:cNvPr id="92" name="Google Shape;92;p14"/>
          <p:cNvGrpSpPr/>
          <p:nvPr/>
        </p:nvGrpSpPr>
        <p:grpSpPr>
          <a:xfrm>
            <a:off x="381101" y="1228700"/>
            <a:ext cx="3952172" cy="3416400"/>
            <a:chOff x="3320450" y="1304875"/>
            <a:chExt cx="2632500" cy="3416400"/>
          </a:xfrm>
        </p:grpSpPr>
        <p:sp>
          <p:nvSpPr>
            <p:cNvPr id="93" name="Google Shape;93;p14"/>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4"/>
          <p:cNvSpPr txBox="1">
            <a:spLocks noGrp="1"/>
          </p:cNvSpPr>
          <p:nvPr>
            <p:ph type="body" idx="4294967295"/>
          </p:nvPr>
        </p:nvSpPr>
        <p:spPr>
          <a:xfrm>
            <a:off x="484902" y="1228700"/>
            <a:ext cx="37452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Background</a:t>
            </a:r>
            <a:endParaRPr>
              <a:solidFill>
                <a:schemeClr val="lt1"/>
              </a:solidFill>
            </a:endParaRPr>
          </a:p>
        </p:txBody>
      </p:sp>
      <p:sp>
        <p:nvSpPr>
          <p:cNvPr id="96" name="Google Shape;96;p14"/>
          <p:cNvSpPr txBox="1">
            <a:spLocks noGrp="1"/>
          </p:cNvSpPr>
          <p:nvPr>
            <p:ph type="body" idx="4294967295"/>
          </p:nvPr>
        </p:nvSpPr>
        <p:spPr>
          <a:xfrm>
            <a:off x="495899" y="1774125"/>
            <a:ext cx="3721200" cy="27948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1F2328"/>
              </a:buClr>
              <a:buSzPts val="1500"/>
              <a:buChar char="●"/>
            </a:pPr>
            <a:r>
              <a:rPr lang="en" sz="1500">
                <a:solidFill>
                  <a:srgbClr val="1F2328"/>
                </a:solidFill>
                <a:highlight>
                  <a:srgbClr val="FFFFFF"/>
                </a:highlight>
              </a:rPr>
              <a:t>Brain tumor is the growth of abnormal cells in brain some of which may leads to cancer. </a:t>
            </a:r>
            <a:endParaRPr sz="1500">
              <a:solidFill>
                <a:srgbClr val="1F2328"/>
              </a:solidFill>
              <a:highlight>
                <a:srgbClr val="FFFFFF"/>
              </a:highlight>
            </a:endParaRPr>
          </a:p>
          <a:p>
            <a:pPr marL="457200" lvl="0" indent="-323850" algn="l" rtl="0">
              <a:spcBef>
                <a:spcPts val="0"/>
              </a:spcBef>
              <a:spcAft>
                <a:spcPts val="0"/>
              </a:spcAft>
              <a:buClr>
                <a:srgbClr val="1F2328"/>
              </a:buClr>
              <a:buSzPts val="1500"/>
              <a:buChar char="●"/>
            </a:pPr>
            <a:r>
              <a:rPr lang="en" sz="1500">
                <a:solidFill>
                  <a:srgbClr val="1F2328"/>
                </a:solidFill>
                <a:highlight>
                  <a:srgbClr val="FFFFFF"/>
                </a:highlight>
              </a:rPr>
              <a:t>The usual method to detect brain tumor is Magnetic Resonance Imaging(MRI) scans.</a:t>
            </a:r>
            <a:endParaRPr sz="1500">
              <a:solidFill>
                <a:srgbClr val="1F2328"/>
              </a:solidFill>
              <a:highlight>
                <a:srgbClr val="FFFFFF"/>
              </a:highlight>
            </a:endParaRPr>
          </a:p>
          <a:p>
            <a:pPr marL="457200" lvl="0" indent="-342900" algn="l" rtl="0">
              <a:spcBef>
                <a:spcPts val="0"/>
              </a:spcBef>
              <a:spcAft>
                <a:spcPts val="0"/>
              </a:spcAft>
              <a:buClr>
                <a:srgbClr val="1F2328"/>
              </a:buClr>
              <a:buSzPts val="1800"/>
              <a:buChar char="●"/>
            </a:pPr>
            <a:r>
              <a:rPr lang="en" sz="1500">
                <a:solidFill>
                  <a:srgbClr val="374151"/>
                </a:solidFill>
              </a:rPr>
              <a:t>Brain tumors are one of the most common types of cancer and that they can have serious implications for patient health and wellbeing.</a:t>
            </a:r>
            <a:endParaRPr>
              <a:solidFill>
                <a:srgbClr val="1F2328"/>
              </a:solidFill>
            </a:endParaRPr>
          </a:p>
          <a:p>
            <a:pPr marL="0" lvl="0" indent="0" algn="l" rtl="0">
              <a:spcBef>
                <a:spcPts val="1600"/>
              </a:spcBef>
              <a:spcAft>
                <a:spcPts val="1600"/>
              </a:spcAft>
              <a:buNone/>
            </a:pPr>
            <a:endParaRPr sz="1600"/>
          </a:p>
        </p:txBody>
      </p:sp>
      <p:grpSp>
        <p:nvGrpSpPr>
          <p:cNvPr id="97" name="Google Shape;97;p14"/>
          <p:cNvGrpSpPr/>
          <p:nvPr/>
        </p:nvGrpSpPr>
        <p:grpSpPr>
          <a:xfrm>
            <a:off x="4572011" y="1228700"/>
            <a:ext cx="3886886" cy="3416400"/>
            <a:chOff x="6212550" y="1304875"/>
            <a:chExt cx="2632500" cy="3416400"/>
          </a:xfrm>
        </p:grpSpPr>
        <p:sp>
          <p:nvSpPr>
            <p:cNvPr id="98" name="Google Shape;98;p14"/>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4"/>
          <p:cNvSpPr txBox="1">
            <a:spLocks noGrp="1"/>
          </p:cNvSpPr>
          <p:nvPr>
            <p:ph type="body" idx="4294967295"/>
          </p:nvPr>
        </p:nvSpPr>
        <p:spPr>
          <a:xfrm>
            <a:off x="4660403" y="1228700"/>
            <a:ext cx="36831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Problem Statement</a:t>
            </a:r>
            <a:endParaRPr>
              <a:solidFill>
                <a:schemeClr val="lt1"/>
              </a:solidFill>
            </a:endParaRPr>
          </a:p>
        </p:txBody>
      </p:sp>
      <p:sp>
        <p:nvSpPr>
          <p:cNvPr id="101" name="Google Shape;101;p14"/>
          <p:cNvSpPr txBox="1">
            <a:spLocks noGrp="1"/>
          </p:cNvSpPr>
          <p:nvPr>
            <p:ph type="body" idx="4294967295"/>
          </p:nvPr>
        </p:nvSpPr>
        <p:spPr>
          <a:xfrm>
            <a:off x="4680964" y="1774125"/>
            <a:ext cx="36597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solidFill>
                  <a:srgbClr val="374151"/>
                </a:solidFill>
                <a:highlight>
                  <a:schemeClr val="lt1"/>
                </a:highlight>
              </a:rPr>
              <a:t>The primary goal of this project is to explore the potential of deep learning techniques in improving the accuracy of brain tumor diagnosis and to identify the most efficient neural network model for this purpose.</a:t>
            </a:r>
            <a:endParaRPr sz="1500">
              <a:solidFill>
                <a:srgbClr val="374151"/>
              </a:solidFill>
              <a:highlight>
                <a:schemeClr val="lt1"/>
              </a:highlight>
            </a:endParaRPr>
          </a:p>
        </p:txBody>
      </p:sp>
      <p:pic>
        <p:nvPicPr>
          <p:cNvPr id="9" name="Audio 8">
            <a:hlinkClick r:id="" action="ppaction://media"/>
            <a:extLst>
              <a:ext uri="{FF2B5EF4-FFF2-40B4-BE49-F238E27FC236}">
                <a16:creationId xmlns:a16="http://schemas.microsoft.com/office/drawing/2014/main" id="{0858A897-C920-374F-586F-9CDE9019D92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2621"/>
    </mc:Choice>
    <mc:Fallback>
      <p:transition spd="slow" advTm="72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Source</a:t>
            </a:r>
            <a:endParaRPr/>
          </a:p>
        </p:txBody>
      </p:sp>
      <p:sp>
        <p:nvSpPr>
          <p:cNvPr id="107" name="Google Shape;107;p15"/>
          <p:cNvSpPr txBox="1"/>
          <p:nvPr/>
        </p:nvSpPr>
        <p:spPr>
          <a:xfrm>
            <a:off x="499800" y="1226775"/>
            <a:ext cx="8178600" cy="18009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Font typeface="Roboto"/>
              <a:buChar char="❖"/>
            </a:pPr>
            <a:r>
              <a:rPr lang="en" sz="1500">
                <a:solidFill>
                  <a:srgbClr val="374151"/>
                </a:solidFill>
                <a:latin typeface="Roboto"/>
                <a:ea typeface="Roboto"/>
                <a:cs typeface="Roboto"/>
                <a:sym typeface="Roboto"/>
              </a:rPr>
              <a:t>The data source used for this project is a dataset that is publicly available on Kaggle</a:t>
            </a:r>
            <a:endParaRPr sz="1500">
              <a:solidFill>
                <a:srgbClr val="374151"/>
              </a:solidFill>
              <a:latin typeface="Roboto"/>
              <a:ea typeface="Roboto"/>
              <a:cs typeface="Roboto"/>
              <a:sym typeface="Roboto"/>
            </a:endParaRPr>
          </a:p>
          <a:p>
            <a:pPr marL="457200" lvl="0" indent="0" algn="l" rtl="0">
              <a:spcBef>
                <a:spcPts val="0"/>
              </a:spcBef>
              <a:spcAft>
                <a:spcPts val="0"/>
              </a:spcAft>
              <a:buNone/>
            </a:pPr>
            <a:r>
              <a:rPr lang="en" sz="1500" u="sng">
                <a:solidFill>
                  <a:schemeClr val="hlink"/>
                </a:solidFill>
                <a:latin typeface="Roboto"/>
                <a:ea typeface="Roboto"/>
                <a:cs typeface="Roboto"/>
                <a:sym typeface="Roboto"/>
                <a:hlinkClick r:id="rId5"/>
              </a:rPr>
              <a:t>https://www.kaggle.com/navoneel/brain-mri-images-for-brain-tumor-detection</a:t>
            </a:r>
            <a:endParaRPr sz="1500">
              <a:solidFill>
                <a:srgbClr val="374151"/>
              </a:solidFill>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a:solidFill>
                  <a:srgbClr val="374151"/>
                </a:solidFill>
                <a:latin typeface="Roboto"/>
                <a:ea typeface="Roboto"/>
                <a:cs typeface="Roboto"/>
                <a:sym typeface="Roboto"/>
              </a:rPr>
              <a:t>The dataset consists of a total of 253 images, with 155 images containing brain tumor and 98 images without brain tumor.</a:t>
            </a:r>
            <a:endParaRPr sz="1500">
              <a:solidFill>
                <a:srgbClr val="374151"/>
              </a:solidFill>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a:solidFill>
                  <a:srgbClr val="374151"/>
                </a:solidFill>
                <a:latin typeface="Roboto"/>
                <a:ea typeface="Roboto"/>
                <a:cs typeface="Roboto"/>
                <a:sym typeface="Roboto"/>
              </a:rPr>
              <a:t>The images are in JPEG format and have a resolution of 256 x 256 pixels.</a:t>
            </a:r>
            <a:endParaRPr sz="1500">
              <a:solidFill>
                <a:srgbClr val="374151"/>
              </a:solidFill>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a:solidFill>
                  <a:srgbClr val="374151"/>
                </a:solidFill>
                <a:latin typeface="Roboto"/>
                <a:ea typeface="Roboto"/>
                <a:cs typeface="Roboto"/>
                <a:sym typeface="Roboto"/>
              </a:rPr>
              <a:t>This dataset has been curated specifically for brain tumor detection and can be used to train and evaluate machine learning models for this purpose.</a:t>
            </a:r>
            <a:endParaRPr sz="1500">
              <a:solidFill>
                <a:srgbClr val="374151"/>
              </a:solidFill>
              <a:latin typeface="Roboto"/>
              <a:ea typeface="Roboto"/>
              <a:cs typeface="Roboto"/>
              <a:sym typeface="Roboto"/>
            </a:endParaRPr>
          </a:p>
        </p:txBody>
      </p:sp>
      <p:pic>
        <p:nvPicPr>
          <p:cNvPr id="108" name="Google Shape;108;p15"/>
          <p:cNvPicPr preferRelativeResize="0"/>
          <p:nvPr/>
        </p:nvPicPr>
        <p:blipFill>
          <a:blip r:embed="rId6">
            <a:alphaModFix/>
          </a:blip>
          <a:stretch>
            <a:fillRect/>
          </a:stretch>
        </p:blipFill>
        <p:spPr>
          <a:xfrm>
            <a:off x="1401900" y="3109075"/>
            <a:ext cx="1811025" cy="1811025"/>
          </a:xfrm>
          <a:prstGeom prst="rect">
            <a:avLst/>
          </a:prstGeom>
          <a:noFill/>
          <a:ln>
            <a:noFill/>
          </a:ln>
        </p:spPr>
      </p:pic>
      <p:pic>
        <p:nvPicPr>
          <p:cNvPr id="109" name="Google Shape;109;p15"/>
          <p:cNvPicPr preferRelativeResize="0"/>
          <p:nvPr/>
        </p:nvPicPr>
        <p:blipFill>
          <a:blip r:embed="rId7">
            <a:alphaModFix/>
          </a:blip>
          <a:stretch>
            <a:fillRect/>
          </a:stretch>
        </p:blipFill>
        <p:spPr>
          <a:xfrm>
            <a:off x="3518192" y="3109075"/>
            <a:ext cx="1811025" cy="1811025"/>
          </a:xfrm>
          <a:prstGeom prst="rect">
            <a:avLst/>
          </a:prstGeom>
          <a:noFill/>
          <a:ln>
            <a:noFill/>
          </a:ln>
        </p:spPr>
      </p:pic>
      <p:pic>
        <p:nvPicPr>
          <p:cNvPr id="4" name="Audio 3">
            <a:hlinkClick r:id="" action="ppaction://media"/>
            <a:extLst>
              <a:ext uri="{FF2B5EF4-FFF2-40B4-BE49-F238E27FC236}">
                <a16:creationId xmlns:a16="http://schemas.microsoft.com/office/drawing/2014/main" id="{2F144273-0C7E-2BE6-3CD5-27814FD73C6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1484"/>
    </mc:Choice>
    <mc:Fallback>
      <p:transition spd="slow" advTm="61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 Followed</a:t>
            </a:r>
            <a:endParaRPr/>
          </a:p>
        </p:txBody>
      </p:sp>
      <p:sp>
        <p:nvSpPr>
          <p:cNvPr id="115" name="Google Shape;115;p16"/>
          <p:cNvSpPr/>
          <p:nvPr/>
        </p:nvSpPr>
        <p:spPr>
          <a:xfrm>
            <a:off x="432350" y="1304875"/>
            <a:ext cx="2469300" cy="607800"/>
          </a:xfrm>
          <a:prstGeom prst="homePlate">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6" name="Google Shape;116;p16"/>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Pre Processing</a:t>
            </a:r>
            <a:endParaRPr>
              <a:solidFill>
                <a:schemeClr val="lt1"/>
              </a:solidFill>
            </a:endParaRPr>
          </a:p>
        </p:txBody>
      </p:sp>
      <p:sp>
        <p:nvSpPr>
          <p:cNvPr id="117" name="Google Shape;117;p16"/>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Resizing the images to standard size</a:t>
            </a:r>
            <a:endParaRPr sz="1500"/>
          </a:p>
          <a:p>
            <a:pPr marL="457200" lvl="0" indent="-323850" algn="l" rtl="0">
              <a:spcBef>
                <a:spcPts val="0"/>
              </a:spcBef>
              <a:spcAft>
                <a:spcPts val="0"/>
              </a:spcAft>
              <a:buSzPts val="1500"/>
              <a:buChar char="●"/>
            </a:pPr>
            <a:r>
              <a:rPr lang="en" sz="1500"/>
              <a:t>Converting all the images to RGB</a:t>
            </a:r>
            <a:endParaRPr sz="1500"/>
          </a:p>
          <a:p>
            <a:pPr marL="457200" lvl="0" indent="-323850" algn="l" rtl="0">
              <a:spcBef>
                <a:spcPts val="0"/>
              </a:spcBef>
              <a:spcAft>
                <a:spcPts val="0"/>
              </a:spcAft>
              <a:buSzPts val="1500"/>
              <a:buChar char="●"/>
            </a:pPr>
            <a:r>
              <a:rPr lang="en" sz="1500"/>
              <a:t>Normalizing the pixel values to a specific range (0 to 1) </a:t>
            </a:r>
            <a:endParaRPr sz="1500"/>
          </a:p>
          <a:p>
            <a:pPr marL="457200" lvl="0" indent="-323850" algn="l" rtl="0">
              <a:spcBef>
                <a:spcPts val="0"/>
              </a:spcBef>
              <a:spcAft>
                <a:spcPts val="0"/>
              </a:spcAft>
              <a:buSzPts val="1500"/>
              <a:buChar char="●"/>
            </a:pPr>
            <a:r>
              <a:rPr lang="en" sz="1500"/>
              <a:t>Make sure all images are consistent across dataset</a:t>
            </a:r>
            <a:endParaRPr sz="1500"/>
          </a:p>
        </p:txBody>
      </p:sp>
      <p:sp>
        <p:nvSpPr>
          <p:cNvPr id="118" name="Google Shape;118;p16"/>
          <p:cNvSpPr/>
          <p:nvPr/>
        </p:nvSpPr>
        <p:spPr>
          <a:xfrm>
            <a:off x="3044777"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Neural Network</a:t>
            </a:r>
            <a:endParaRPr>
              <a:solidFill>
                <a:schemeClr val="lt1"/>
              </a:solidFill>
            </a:endParaRPr>
          </a:p>
        </p:txBody>
      </p:sp>
      <p:sp>
        <p:nvSpPr>
          <p:cNvPr id="120" name="Google Shape;120;p16"/>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Define the neural network architecture</a:t>
            </a:r>
            <a:endParaRPr sz="1500"/>
          </a:p>
          <a:p>
            <a:pPr marL="457200" lvl="0" indent="-323850" algn="l" rtl="0">
              <a:spcBef>
                <a:spcPts val="800"/>
              </a:spcBef>
              <a:spcAft>
                <a:spcPts val="0"/>
              </a:spcAft>
              <a:buSzPts val="1500"/>
              <a:buChar char="●"/>
            </a:pPr>
            <a:r>
              <a:rPr lang="en" sz="1500"/>
              <a:t>Train the neural network</a:t>
            </a:r>
            <a:endParaRPr sz="1500"/>
          </a:p>
          <a:p>
            <a:pPr marL="457200" lvl="0" indent="-323850" algn="l" rtl="0">
              <a:spcBef>
                <a:spcPts val="800"/>
              </a:spcBef>
              <a:spcAft>
                <a:spcPts val="800"/>
              </a:spcAft>
              <a:buSzPts val="1500"/>
              <a:buChar char="●"/>
            </a:pPr>
            <a:r>
              <a:rPr lang="en" sz="1500"/>
              <a:t>Evaluate the neural network</a:t>
            </a:r>
            <a:endParaRPr sz="1500"/>
          </a:p>
        </p:txBody>
      </p:sp>
      <p:sp>
        <p:nvSpPr>
          <p:cNvPr id="121" name="Google Shape;121;p16"/>
          <p:cNvSpPr/>
          <p:nvPr/>
        </p:nvSpPr>
        <p:spPr>
          <a:xfrm>
            <a:off x="5948502"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22" name="Google Shape;122;p16"/>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Make Predictions</a:t>
            </a:r>
            <a:endParaRPr>
              <a:solidFill>
                <a:schemeClr val="lt1"/>
              </a:solidFill>
            </a:endParaRPr>
          </a:p>
        </p:txBody>
      </p:sp>
      <p:sp>
        <p:nvSpPr>
          <p:cNvPr id="123" name="Google Shape;123;p16"/>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500">
                <a:solidFill>
                  <a:srgbClr val="374151"/>
                </a:solidFill>
              </a:rPr>
              <a:t>Once the neural network is trained, it can be used to make predictions on new, unseen MRI images. </a:t>
            </a:r>
            <a:endParaRPr/>
          </a:p>
        </p:txBody>
      </p:sp>
      <p:pic>
        <p:nvPicPr>
          <p:cNvPr id="3" name="Audio 2">
            <a:hlinkClick r:id="" action="ppaction://media"/>
            <a:extLst>
              <a:ext uri="{FF2B5EF4-FFF2-40B4-BE49-F238E27FC236}">
                <a16:creationId xmlns:a16="http://schemas.microsoft.com/office/drawing/2014/main" id="{1D776B5C-247A-80AC-D298-01858494750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8462"/>
    </mc:Choice>
    <mc:Fallback>
      <p:transition spd="slow" advTm="58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Augmentation</a:t>
            </a:r>
            <a:endParaRPr/>
          </a:p>
        </p:txBody>
      </p:sp>
      <p:sp>
        <p:nvSpPr>
          <p:cNvPr id="129" name="Google Shape;129;p17"/>
          <p:cNvSpPr txBox="1"/>
          <p:nvPr/>
        </p:nvSpPr>
        <p:spPr>
          <a:xfrm>
            <a:off x="514000" y="1155775"/>
            <a:ext cx="49695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
                <a:latin typeface="Roboto"/>
                <a:ea typeface="Roboto"/>
                <a:cs typeface="Roboto"/>
                <a:sym typeface="Roboto"/>
              </a:rPr>
              <a:t>Rotation</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Affine Transformation</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Warp</a:t>
            </a:r>
            <a:endParaRPr>
              <a:latin typeface="Roboto"/>
              <a:ea typeface="Roboto"/>
              <a:cs typeface="Roboto"/>
              <a:sym typeface="Roboto"/>
            </a:endParaRPr>
          </a:p>
        </p:txBody>
      </p:sp>
      <p:pic>
        <p:nvPicPr>
          <p:cNvPr id="130" name="Google Shape;130;p17"/>
          <p:cNvPicPr preferRelativeResize="0"/>
          <p:nvPr/>
        </p:nvPicPr>
        <p:blipFill>
          <a:blip r:embed="rId5">
            <a:alphaModFix/>
          </a:blip>
          <a:stretch>
            <a:fillRect/>
          </a:stretch>
        </p:blipFill>
        <p:spPr>
          <a:xfrm>
            <a:off x="592575" y="2743200"/>
            <a:ext cx="2447925" cy="2400300"/>
          </a:xfrm>
          <a:prstGeom prst="rect">
            <a:avLst/>
          </a:prstGeom>
          <a:noFill/>
          <a:ln>
            <a:noFill/>
          </a:ln>
        </p:spPr>
      </p:pic>
      <p:pic>
        <p:nvPicPr>
          <p:cNvPr id="131" name="Google Shape;131;p17"/>
          <p:cNvPicPr preferRelativeResize="0"/>
          <p:nvPr/>
        </p:nvPicPr>
        <p:blipFill>
          <a:blip r:embed="rId6">
            <a:alphaModFix/>
          </a:blip>
          <a:stretch>
            <a:fillRect/>
          </a:stretch>
        </p:blipFill>
        <p:spPr>
          <a:xfrm rot="10800000" flipH="1">
            <a:off x="3403941" y="2628350"/>
            <a:ext cx="2336109" cy="2287100"/>
          </a:xfrm>
          <a:prstGeom prst="rect">
            <a:avLst/>
          </a:prstGeom>
          <a:noFill/>
          <a:ln>
            <a:noFill/>
          </a:ln>
        </p:spPr>
      </p:pic>
      <p:pic>
        <p:nvPicPr>
          <p:cNvPr id="132" name="Google Shape;132;p17"/>
          <p:cNvPicPr preferRelativeResize="0"/>
          <p:nvPr/>
        </p:nvPicPr>
        <p:blipFill>
          <a:blip r:embed="rId7">
            <a:alphaModFix/>
          </a:blip>
          <a:stretch>
            <a:fillRect/>
          </a:stretch>
        </p:blipFill>
        <p:spPr>
          <a:xfrm>
            <a:off x="6132850" y="0"/>
            <a:ext cx="2447925" cy="2400300"/>
          </a:xfrm>
          <a:prstGeom prst="rect">
            <a:avLst/>
          </a:prstGeom>
          <a:noFill/>
          <a:ln>
            <a:noFill/>
          </a:ln>
        </p:spPr>
      </p:pic>
      <p:pic>
        <p:nvPicPr>
          <p:cNvPr id="133" name="Google Shape;133;p17"/>
          <p:cNvPicPr preferRelativeResize="0"/>
          <p:nvPr/>
        </p:nvPicPr>
        <p:blipFill>
          <a:blip r:embed="rId8">
            <a:alphaModFix/>
          </a:blip>
          <a:stretch>
            <a:fillRect/>
          </a:stretch>
        </p:blipFill>
        <p:spPr>
          <a:xfrm>
            <a:off x="6026850" y="2571750"/>
            <a:ext cx="2447925" cy="2400300"/>
          </a:xfrm>
          <a:prstGeom prst="rect">
            <a:avLst/>
          </a:prstGeom>
          <a:noFill/>
          <a:ln>
            <a:noFill/>
          </a:ln>
        </p:spPr>
      </p:pic>
      <p:pic>
        <p:nvPicPr>
          <p:cNvPr id="31" name="Audio 30">
            <a:hlinkClick r:id="" action="ppaction://media"/>
            <a:extLst>
              <a:ext uri="{FF2B5EF4-FFF2-40B4-BE49-F238E27FC236}">
                <a16:creationId xmlns:a16="http://schemas.microsoft.com/office/drawing/2014/main" id="{3D48EE84-8282-F5F0-C1C6-9062FF5CD78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3764"/>
    </mc:Choice>
    <mc:Fallback>
      <p:transition spd="slow" advTm="43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Implementation</a:t>
            </a:r>
            <a:endParaRPr/>
          </a:p>
        </p:txBody>
      </p:sp>
      <p:pic>
        <p:nvPicPr>
          <p:cNvPr id="4" name="Audio 3">
            <a:hlinkClick r:id="" action="ppaction://media"/>
            <a:extLst>
              <a:ext uri="{FF2B5EF4-FFF2-40B4-BE49-F238E27FC236}">
                <a16:creationId xmlns:a16="http://schemas.microsoft.com/office/drawing/2014/main" id="{5B8264B3-3881-C68C-1C7B-3F703E537B8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75"/>
    </mc:Choice>
    <mc:Fallback>
      <p:transition spd="slow" advTm="3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Fully Connected Network</a:t>
            </a:r>
            <a:endParaRPr/>
          </a:p>
        </p:txBody>
      </p:sp>
      <p:sp>
        <p:nvSpPr>
          <p:cNvPr id="144" name="Google Shape;144;p19"/>
          <p:cNvSpPr txBox="1"/>
          <p:nvPr/>
        </p:nvSpPr>
        <p:spPr>
          <a:xfrm>
            <a:off x="499800" y="1269375"/>
            <a:ext cx="4500900" cy="30324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first_linear= nn.Sequential(</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nn.Flatten(),</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nn.Linear(</a:t>
            </a:r>
            <a:r>
              <a:rPr lang="en">
                <a:solidFill>
                  <a:srgbClr val="098156"/>
                </a:solidFill>
                <a:highlight>
                  <a:srgbClr val="FFFFFE"/>
                </a:highlight>
                <a:latin typeface="Courier New"/>
                <a:ea typeface="Courier New"/>
                <a:cs typeface="Courier New"/>
                <a:sym typeface="Courier New"/>
              </a:rPr>
              <a:t>150528</a:t>
            </a:r>
            <a:r>
              <a:rPr lang="en">
                <a:highlight>
                  <a:srgbClr val="FFFFFE"/>
                </a:highlight>
                <a:latin typeface="Courier New"/>
                <a:ea typeface="Courier New"/>
                <a:cs typeface="Courier New"/>
                <a:sym typeface="Courier New"/>
              </a:rPr>
              <a:t>,hidden_nodes),</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nn.LeakyReLU(),</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nn.Linear(hidden_nodes,hidden_nodes),</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nn.LeakyReLU(),</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nn.Linear(hidden_nodes,</a:t>
            </a:r>
            <a:r>
              <a:rPr lang="en">
                <a:solidFill>
                  <a:srgbClr val="098156"/>
                </a:solidFill>
                <a:highlight>
                  <a:srgbClr val="FFFFFE"/>
                </a:highlight>
                <a:latin typeface="Courier New"/>
                <a:ea typeface="Courier New"/>
                <a:cs typeface="Courier New"/>
                <a:sym typeface="Courier New"/>
              </a:rPr>
              <a:t>2</a:t>
            </a:r>
            <a:r>
              <a:rPr lang="en">
                <a:highlight>
                  <a:srgbClr val="FFFFFE"/>
                </a:highlight>
                <a:latin typeface="Courier New"/>
                <a:ea typeface="Courier New"/>
                <a:cs typeface="Courier New"/>
                <a:sym typeface="Courier New"/>
              </a:rPr>
              <a:t>)</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a:t>
            </a:r>
            <a:endParaRPr>
              <a:highlight>
                <a:srgbClr val="FFFFFE"/>
              </a:highlight>
              <a:latin typeface="Courier New"/>
              <a:ea typeface="Courier New"/>
              <a:cs typeface="Courier New"/>
              <a:sym typeface="Courier New"/>
            </a:endParaRPr>
          </a:p>
          <a:p>
            <a:pPr marL="0" lvl="0" indent="0" algn="l" rtl="0">
              <a:spcBef>
                <a:spcPts val="0"/>
              </a:spcBef>
              <a:spcAft>
                <a:spcPts val="0"/>
              </a:spcAft>
              <a:buNone/>
            </a:pPr>
            <a:endParaRPr>
              <a:latin typeface="Roboto"/>
              <a:ea typeface="Roboto"/>
              <a:cs typeface="Roboto"/>
              <a:sym typeface="Roboto"/>
            </a:endParaRPr>
          </a:p>
        </p:txBody>
      </p:sp>
      <p:pic>
        <p:nvPicPr>
          <p:cNvPr id="3" name="Audio 2">
            <a:hlinkClick r:id="" action="ppaction://media"/>
            <a:extLst>
              <a:ext uri="{FF2B5EF4-FFF2-40B4-BE49-F238E27FC236}">
                <a16:creationId xmlns:a16="http://schemas.microsoft.com/office/drawing/2014/main" id="{E0C6FAC4-EE60-CA6E-0B13-6AC4309DAB4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2471"/>
    </mc:Choice>
    <mc:Fallback>
      <p:transition spd="slow" advTm="52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Fully Connected Network</a:t>
            </a:r>
            <a:endParaRPr/>
          </a:p>
        </p:txBody>
      </p:sp>
      <p:pic>
        <p:nvPicPr>
          <p:cNvPr id="150" name="Google Shape;150;p20"/>
          <p:cNvPicPr preferRelativeResize="0"/>
          <p:nvPr/>
        </p:nvPicPr>
        <p:blipFill>
          <a:blip r:embed="rId5">
            <a:alphaModFix/>
          </a:blip>
          <a:stretch>
            <a:fillRect/>
          </a:stretch>
        </p:blipFill>
        <p:spPr>
          <a:xfrm>
            <a:off x="152400" y="1170200"/>
            <a:ext cx="4419600" cy="2999017"/>
          </a:xfrm>
          <a:prstGeom prst="rect">
            <a:avLst/>
          </a:prstGeom>
          <a:noFill/>
          <a:ln>
            <a:noFill/>
          </a:ln>
        </p:spPr>
      </p:pic>
      <p:pic>
        <p:nvPicPr>
          <p:cNvPr id="151" name="Google Shape;151;p20"/>
          <p:cNvPicPr preferRelativeResize="0"/>
          <p:nvPr/>
        </p:nvPicPr>
        <p:blipFill>
          <a:blip r:embed="rId6">
            <a:alphaModFix/>
          </a:blip>
          <a:stretch>
            <a:fillRect/>
          </a:stretch>
        </p:blipFill>
        <p:spPr>
          <a:xfrm>
            <a:off x="4669200" y="1170200"/>
            <a:ext cx="4215925" cy="2839525"/>
          </a:xfrm>
          <a:prstGeom prst="rect">
            <a:avLst/>
          </a:prstGeom>
          <a:noFill/>
          <a:ln>
            <a:noFill/>
          </a:ln>
        </p:spPr>
      </p:pic>
      <p:pic>
        <p:nvPicPr>
          <p:cNvPr id="3" name="Audio 2">
            <a:hlinkClick r:id="" action="ppaction://media"/>
            <a:extLst>
              <a:ext uri="{FF2B5EF4-FFF2-40B4-BE49-F238E27FC236}">
                <a16:creationId xmlns:a16="http://schemas.microsoft.com/office/drawing/2014/main" id="{B6E467DD-F4D6-A187-1658-7D55741317F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070"/>
    </mc:Choice>
    <mc:Fallback>
      <p:transition spd="slow" advTm="2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Basic CNN</a:t>
            </a:r>
            <a:endParaRPr/>
          </a:p>
        </p:txBody>
      </p:sp>
      <p:sp>
        <p:nvSpPr>
          <p:cNvPr id="157" name="Google Shape;157;p21"/>
          <p:cNvSpPr txBox="1"/>
          <p:nvPr/>
        </p:nvSpPr>
        <p:spPr>
          <a:xfrm>
            <a:off x="457200" y="1141575"/>
            <a:ext cx="4114800" cy="30324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first_cnn= nn.Sequential(</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nn.Conv2d(</a:t>
            </a:r>
            <a:r>
              <a:rPr lang="en">
                <a:solidFill>
                  <a:srgbClr val="098156"/>
                </a:solidFill>
                <a:highlight>
                  <a:srgbClr val="FFFFFE"/>
                </a:highlight>
                <a:latin typeface="Courier New"/>
                <a:ea typeface="Courier New"/>
                <a:cs typeface="Courier New"/>
                <a:sym typeface="Courier New"/>
              </a:rPr>
              <a:t>3</a:t>
            </a:r>
            <a:r>
              <a:rPr lang="en">
                <a:highlight>
                  <a:srgbClr val="FFFFFE"/>
                </a:highlight>
                <a:latin typeface="Courier New"/>
                <a:ea typeface="Courier New"/>
                <a:cs typeface="Courier New"/>
                <a:sym typeface="Courier New"/>
              </a:rPr>
              <a:t>,D,</a:t>
            </a:r>
            <a:r>
              <a:rPr lang="en">
                <a:solidFill>
                  <a:srgbClr val="098156"/>
                </a:solidFill>
                <a:highlight>
                  <a:srgbClr val="FFFFFE"/>
                </a:highlight>
                <a:latin typeface="Courier New"/>
                <a:ea typeface="Courier New"/>
                <a:cs typeface="Courier New"/>
                <a:sym typeface="Courier New"/>
              </a:rPr>
              <a:t>3</a:t>
            </a:r>
            <a:r>
              <a:rPr lang="en">
                <a:highlight>
                  <a:srgbClr val="FFFFFE"/>
                </a:highlight>
                <a:latin typeface="Courier New"/>
                <a:ea typeface="Courier New"/>
                <a:cs typeface="Courier New"/>
                <a:sym typeface="Courier New"/>
              </a:rPr>
              <a:t>,padding=</a:t>
            </a:r>
            <a:r>
              <a:rPr lang="en">
                <a:solidFill>
                  <a:srgbClr val="098156"/>
                </a:solidFill>
                <a:highlight>
                  <a:srgbClr val="FFFFFE"/>
                </a:highlight>
                <a:latin typeface="Courier New"/>
                <a:ea typeface="Courier New"/>
                <a:cs typeface="Courier New"/>
                <a:sym typeface="Courier New"/>
              </a:rPr>
              <a:t>1</a:t>
            </a:r>
            <a:r>
              <a:rPr lang="en">
                <a:highlight>
                  <a:srgbClr val="FFFFFE"/>
                </a:highlight>
                <a:latin typeface="Courier New"/>
                <a:ea typeface="Courier New"/>
                <a:cs typeface="Courier New"/>
                <a:sym typeface="Courier New"/>
              </a:rPr>
              <a:t>),</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nn.ReLU(),</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nn.Conv2d(</a:t>
            </a:r>
            <a:r>
              <a:rPr lang="en">
                <a:solidFill>
                  <a:srgbClr val="098156"/>
                </a:solidFill>
                <a:highlight>
                  <a:srgbClr val="FFFFFE"/>
                </a:highlight>
                <a:latin typeface="Courier New"/>
                <a:ea typeface="Courier New"/>
                <a:cs typeface="Courier New"/>
                <a:sym typeface="Courier New"/>
              </a:rPr>
              <a:t>32</a:t>
            </a:r>
            <a:r>
              <a:rPr lang="en">
                <a:highlight>
                  <a:srgbClr val="FFFFFE"/>
                </a:highlight>
                <a:latin typeface="Courier New"/>
                <a:ea typeface="Courier New"/>
                <a:cs typeface="Courier New"/>
                <a:sym typeface="Courier New"/>
              </a:rPr>
              <a:t>,</a:t>
            </a:r>
            <a:r>
              <a:rPr lang="en">
                <a:solidFill>
                  <a:srgbClr val="098156"/>
                </a:solidFill>
                <a:highlight>
                  <a:srgbClr val="FFFFFE"/>
                </a:highlight>
                <a:latin typeface="Courier New"/>
                <a:ea typeface="Courier New"/>
                <a:cs typeface="Courier New"/>
                <a:sym typeface="Courier New"/>
              </a:rPr>
              <a:t>1</a:t>
            </a:r>
            <a:r>
              <a:rPr lang="en">
                <a:highlight>
                  <a:srgbClr val="FFFFFE"/>
                </a:highlight>
                <a:latin typeface="Courier New"/>
                <a:ea typeface="Courier New"/>
                <a:cs typeface="Courier New"/>
                <a:sym typeface="Courier New"/>
              </a:rPr>
              <a:t>,(</a:t>
            </a:r>
            <a:r>
              <a:rPr lang="en">
                <a:solidFill>
                  <a:srgbClr val="098156"/>
                </a:solidFill>
                <a:highlight>
                  <a:srgbClr val="FFFFFE"/>
                </a:highlight>
                <a:latin typeface="Courier New"/>
                <a:ea typeface="Courier New"/>
                <a:cs typeface="Courier New"/>
                <a:sym typeface="Courier New"/>
              </a:rPr>
              <a:t>3</a:t>
            </a:r>
            <a:r>
              <a:rPr lang="en">
                <a:highlight>
                  <a:srgbClr val="FFFFFE"/>
                </a:highlight>
                <a:latin typeface="Courier New"/>
                <a:ea typeface="Courier New"/>
                <a:cs typeface="Courier New"/>
                <a:sym typeface="Courier New"/>
              </a:rPr>
              <a:t>),padding=</a:t>
            </a:r>
            <a:r>
              <a:rPr lang="en">
                <a:solidFill>
                  <a:srgbClr val="098156"/>
                </a:solidFill>
                <a:highlight>
                  <a:srgbClr val="FFFFFE"/>
                </a:highlight>
                <a:latin typeface="Courier New"/>
                <a:ea typeface="Courier New"/>
                <a:cs typeface="Courier New"/>
                <a:sym typeface="Courier New"/>
              </a:rPr>
              <a:t>1</a:t>
            </a:r>
            <a:r>
              <a:rPr lang="en">
                <a:highlight>
                  <a:srgbClr val="FFFFFE"/>
                </a:highlight>
                <a:latin typeface="Courier New"/>
                <a:ea typeface="Courier New"/>
                <a:cs typeface="Courier New"/>
                <a:sym typeface="Courier New"/>
              </a:rPr>
              <a:t>),</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nn.ReLU(),</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Flatten(),</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nn.Linear(</a:t>
            </a:r>
            <a:r>
              <a:rPr lang="en">
                <a:solidFill>
                  <a:srgbClr val="098156"/>
                </a:solidFill>
                <a:highlight>
                  <a:srgbClr val="FFFFFE"/>
                </a:highlight>
                <a:latin typeface="Courier New"/>
                <a:ea typeface="Courier New"/>
                <a:cs typeface="Courier New"/>
                <a:sym typeface="Courier New"/>
              </a:rPr>
              <a:t>224</a:t>
            </a:r>
            <a:r>
              <a:rPr lang="en">
                <a:highlight>
                  <a:srgbClr val="FFFFFE"/>
                </a:highlight>
                <a:latin typeface="Courier New"/>
                <a:ea typeface="Courier New"/>
                <a:cs typeface="Courier New"/>
                <a:sym typeface="Courier New"/>
              </a:rPr>
              <a:t>*</a:t>
            </a:r>
            <a:r>
              <a:rPr lang="en">
                <a:solidFill>
                  <a:srgbClr val="098156"/>
                </a:solidFill>
                <a:highlight>
                  <a:srgbClr val="FFFFFE"/>
                </a:highlight>
                <a:latin typeface="Courier New"/>
                <a:ea typeface="Courier New"/>
                <a:cs typeface="Courier New"/>
                <a:sym typeface="Courier New"/>
              </a:rPr>
              <a:t>224</a:t>
            </a:r>
            <a:r>
              <a:rPr lang="en">
                <a:highlight>
                  <a:srgbClr val="FFFFFE"/>
                </a:highlight>
                <a:latin typeface="Courier New"/>
                <a:ea typeface="Courier New"/>
                <a:cs typeface="Courier New"/>
                <a:sym typeface="Courier New"/>
              </a:rPr>
              <a:t>,</a:t>
            </a:r>
            <a:r>
              <a:rPr lang="en">
                <a:solidFill>
                  <a:srgbClr val="098156"/>
                </a:solidFill>
                <a:highlight>
                  <a:srgbClr val="FFFFFE"/>
                </a:highlight>
                <a:latin typeface="Courier New"/>
                <a:ea typeface="Courier New"/>
                <a:cs typeface="Courier New"/>
                <a:sym typeface="Courier New"/>
              </a:rPr>
              <a:t>2</a:t>
            </a:r>
            <a:r>
              <a:rPr lang="en">
                <a:highlight>
                  <a:srgbClr val="FFFFFE"/>
                </a:highlight>
                <a:latin typeface="Courier New"/>
                <a:ea typeface="Courier New"/>
                <a:cs typeface="Courier New"/>
                <a:sym typeface="Courier New"/>
              </a:rPr>
              <a:t>),</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marL="0" lvl="0" indent="0" algn="l" rtl="0">
              <a:spcBef>
                <a:spcPts val="0"/>
              </a:spcBef>
              <a:spcAft>
                <a:spcPts val="0"/>
              </a:spcAft>
              <a:buNone/>
            </a:pPr>
            <a:endParaRPr>
              <a:latin typeface="Roboto"/>
              <a:ea typeface="Roboto"/>
              <a:cs typeface="Roboto"/>
              <a:sym typeface="Roboto"/>
            </a:endParaRPr>
          </a:p>
        </p:txBody>
      </p:sp>
      <p:pic>
        <p:nvPicPr>
          <p:cNvPr id="3" name="Audio 2">
            <a:hlinkClick r:id="" action="ppaction://media"/>
            <a:extLst>
              <a:ext uri="{FF2B5EF4-FFF2-40B4-BE49-F238E27FC236}">
                <a16:creationId xmlns:a16="http://schemas.microsoft.com/office/drawing/2014/main" id="{B8F52845-0329-3472-5C96-6D59A0ECF3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9620"/>
    </mc:Choice>
    <mc:Fallback>
      <p:transition spd="slow" advTm="9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844</Words>
  <Application>Microsoft Office PowerPoint</Application>
  <PresentationFormat>On-screen Show (16:9)</PresentationFormat>
  <Paragraphs>96</Paragraphs>
  <Slides>17</Slides>
  <Notes>17</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Courier New</vt:lpstr>
      <vt:lpstr>Roboto</vt:lpstr>
      <vt:lpstr>Arial</vt:lpstr>
      <vt:lpstr>Geometric</vt:lpstr>
      <vt:lpstr>Brain Tumor Detection Using Deep Learning</vt:lpstr>
      <vt:lpstr>Introduction</vt:lpstr>
      <vt:lpstr>Data Source</vt:lpstr>
      <vt:lpstr>Steps Followed</vt:lpstr>
      <vt:lpstr>Data Augmentation</vt:lpstr>
      <vt:lpstr>Implementation</vt:lpstr>
      <vt:lpstr>Fully Connected Network</vt:lpstr>
      <vt:lpstr>Fully Connected Network</vt:lpstr>
      <vt:lpstr>Basic CNN</vt:lpstr>
      <vt:lpstr>Basic CNN</vt:lpstr>
      <vt:lpstr>CNN with Batch Normalization</vt:lpstr>
      <vt:lpstr>CNN with Batch Normalization</vt:lpstr>
      <vt:lpstr>CNN with Layer Norm</vt:lpstr>
      <vt:lpstr>CNN with Layer Norm</vt:lpstr>
      <vt:lpstr>Vgg 16</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Tumor Detection Using Deep Learning</dc:title>
  <cp:lastModifiedBy>Krishitha Akula</cp:lastModifiedBy>
  <cp:revision>1</cp:revision>
  <dcterms:modified xsi:type="dcterms:W3CDTF">2023-05-15T03:26:33Z</dcterms:modified>
</cp:coreProperties>
</file>